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280" r:id="rId3"/>
    <p:sldId id="257" r:id="rId4"/>
    <p:sldId id="258" r:id="rId5"/>
    <p:sldId id="269" r:id="rId6"/>
    <p:sldId id="271" r:id="rId7"/>
    <p:sldId id="289" r:id="rId8"/>
    <p:sldId id="288" r:id="rId9"/>
    <p:sldId id="293" r:id="rId10"/>
    <p:sldId id="290" r:id="rId11"/>
    <p:sldId id="294" r:id="rId12"/>
    <p:sldId id="285" r:id="rId13"/>
    <p:sldId id="295" r:id="rId14"/>
    <p:sldId id="300" r:id="rId15"/>
    <p:sldId id="298" r:id="rId16"/>
  </p:sldIdLst>
  <p:sldSz cx="9144000" cy="5143500" type="screen16x9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7FC5"/>
    <a:srgbClr val="E8282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951" autoAdjust="0"/>
  </p:normalViewPr>
  <p:slideViewPr>
    <p:cSldViewPr snapToGrid="0" snapToObjects="1">
      <p:cViewPr varScale="1">
        <p:scale>
          <a:sx n="95" d="100"/>
          <a:sy n="95" d="100"/>
        </p:scale>
        <p:origin x="446" y="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0B97D-7810-48D5-AC19-4911C7649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6140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25D69-9F55-4CDE-8200-1659262F1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498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3D8-A9DA-2747-B57F-94FCE28B784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86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3D8-A9DA-2747-B57F-94FCE28B784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718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3D8-A9DA-2747-B57F-94FCE28B784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54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8CBD76-3923-4FBB-859B-C0F6B19D9BC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7140233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Copyrighted material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175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979EA1-3880-4A99-AE49-953E0DD36DC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37830" y="4767263"/>
            <a:ext cx="1730326" cy="273844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Copyrighted material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008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2B0901-C29A-443C-B2C2-F90DD7E5CB6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924318" y="4767263"/>
            <a:ext cx="2160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Copyrighted material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995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7F4E2-D404-4106-8F22-8F8DB5150A9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E8432-9367-F34B-BD92-4A60E08496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475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3B320-D9A2-461C-AC78-C199F421F61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E8432-9367-F34B-BD92-4A60E08496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863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D99865-5BCB-4093-8B04-B474A6C18CD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E8432-9367-F34B-BD92-4A60E08496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9209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11B726-88CC-44CE-87E7-6A7295BF65D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E8432-9367-F34B-BD92-4A60E08496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3095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4339EF-933D-4AF2-878A-252C9443D2B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E8432-9367-F34B-BD92-4A60E08496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54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07" y="1059180"/>
            <a:ext cx="8229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3D8-A9DA-2747-B57F-94FCE28B784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907221" y="4806718"/>
            <a:ext cx="22407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Copyrighted material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8372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2DAA72-9359-43FF-B3F6-D7078F992FE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E8432-9367-F34B-BD92-4A60E08496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59119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14F63A-9E47-4851-A9FA-46D6D389B84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E8432-9367-F34B-BD92-4A60E08496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152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F7FC2-EBB1-42DF-A791-67239AE450E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E8432-9367-F34B-BD92-4A60E08496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329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3D8-A9DA-2747-B57F-94FCE28B784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53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3D8-A9DA-2747-B57F-94FCE28B784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41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3D8-A9DA-2747-B57F-94FCE28B784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19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3D8-A9DA-2747-B57F-94FCE28B784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09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3D8-A9DA-2747-B57F-94FCE28B784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0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3D8-A9DA-2747-B57F-94FCE28B784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95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3D8-A9DA-2747-B57F-94FCE28B784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4F3D8-A9DA-2747-B57F-94FCE28B784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34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C46A-9D23-4395-8A92-FBE3CBD075C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E8432-9367-F34B-BD92-4A60E08496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050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JRHUh-nxI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9946" y="460915"/>
            <a:ext cx="8250044" cy="1711597"/>
          </a:xfrm>
        </p:spPr>
        <p:txBody>
          <a:bodyPr>
            <a:normAutofit/>
          </a:bodyPr>
          <a:lstStyle/>
          <a:p>
            <a:r>
              <a:rPr lang="en-US" sz="3100" b="1" dirty="0" smtClean="0">
                <a:solidFill>
                  <a:srgbClr val="002060"/>
                </a:solidFill>
              </a:rPr>
              <a:t>Chapter 8</a:t>
            </a:r>
            <a:r>
              <a:rPr lang="en-US" sz="3100" b="1" dirty="0">
                <a:solidFill>
                  <a:srgbClr val="002060"/>
                </a:solidFill>
              </a:rPr>
              <a:t/>
            </a:r>
            <a:br>
              <a:rPr lang="en-US" sz="3100" b="1" dirty="0">
                <a:solidFill>
                  <a:srgbClr val="002060"/>
                </a:solidFill>
              </a:rPr>
            </a:br>
            <a:r>
              <a:rPr lang="en-US" sz="3100" b="1" dirty="0">
                <a:solidFill>
                  <a:srgbClr val="002060"/>
                </a:solidFill>
              </a:rPr>
              <a:t>Wellness events, festivals and activities in foodservice, hospitality and tourism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693" y="2542477"/>
            <a:ext cx="8430321" cy="135301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Dr</a:t>
            </a:r>
            <a:r>
              <a:rPr lang="en-US" sz="2400" b="1" dirty="0" smtClean="0">
                <a:solidFill>
                  <a:srgbClr val="002060"/>
                </a:solidFill>
              </a:rPr>
              <a:t>. Bendegul </a:t>
            </a:r>
            <a:r>
              <a:rPr lang="en-US" sz="2400" b="1" dirty="0" smtClean="0">
                <a:solidFill>
                  <a:srgbClr val="002060"/>
                </a:solidFill>
              </a:rPr>
              <a:t>Okumus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Heather Linton Kelly</a:t>
            </a:r>
          </a:p>
          <a:p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8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Incorporating Wellness Elements into Regular </a:t>
            </a:r>
            <a:r>
              <a:rPr lang="en-US" sz="2800" b="1" dirty="0" smtClean="0">
                <a:solidFill>
                  <a:srgbClr val="002060"/>
                </a:solidFill>
              </a:rPr>
              <a:t>Events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17007" y="1059179"/>
            <a:ext cx="4984987" cy="3813321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002060"/>
                </a:solidFill>
              </a:rPr>
              <a:t>Health </a:t>
            </a:r>
            <a:r>
              <a:rPr lang="en-US" sz="2000" dirty="0">
                <a:solidFill>
                  <a:srgbClr val="002060"/>
                </a:solidFill>
              </a:rPr>
              <a:t>magazines and journals can be strategically placed around common break spaces to encourage </a:t>
            </a:r>
            <a:r>
              <a:rPr lang="en-US" sz="2000" dirty="0" smtClean="0">
                <a:solidFill>
                  <a:srgbClr val="002060"/>
                </a:solidFill>
              </a:rPr>
              <a:t>browsing</a:t>
            </a:r>
          </a:p>
          <a:p>
            <a:pPr>
              <a:spcBef>
                <a:spcPts val="0"/>
              </a:spcBef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002060"/>
                </a:solidFill>
              </a:rPr>
              <a:t>Electronic </a:t>
            </a:r>
            <a:r>
              <a:rPr lang="en-US" sz="2000" dirty="0">
                <a:solidFill>
                  <a:srgbClr val="002060"/>
                </a:solidFill>
              </a:rPr>
              <a:t>versions of takeaway materials can be provided to encourage an environmentally friendly and clutter-free </a:t>
            </a:r>
            <a:r>
              <a:rPr lang="en-US" sz="2000" dirty="0" smtClean="0">
                <a:solidFill>
                  <a:srgbClr val="002060"/>
                </a:solidFill>
              </a:rPr>
              <a:t>workspace</a:t>
            </a:r>
          </a:p>
          <a:p>
            <a:pPr>
              <a:spcBef>
                <a:spcPts val="0"/>
              </a:spcBef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002060"/>
                </a:solidFill>
              </a:rPr>
              <a:t>If </a:t>
            </a:r>
            <a:r>
              <a:rPr lang="en-US" sz="2000" dirty="0">
                <a:solidFill>
                  <a:srgbClr val="002060"/>
                </a:solidFill>
              </a:rPr>
              <a:t>weather permits, walking can be encouraged over shuttling, and elements of the event can be held outside instead of in a stale conference room</a:t>
            </a:r>
            <a:endParaRPr lang="en-US" sz="2000" dirty="0" smtClean="0">
              <a:solidFill>
                <a:srgbClr val="002060"/>
              </a:solidFill>
            </a:endParaRPr>
          </a:p>
          <a:p>
            <a:endParaRPr lang="en-US" sz="2200" dirty="0" smtClean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772" y="1139484"/>
            <a:ext cx="3123028" cy="342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97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Impact of Wellness Events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17007" y="886265"/>
            <a:ext cx="8494356" cy="393148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Attendance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– One of the fundamental measures of an event’s impact, and other measurements often use the overall event attendance </a:t>
            </a:r>
            <a:r>
              <a:rPr lang="en-US" sz="2000" dirty="0" smtClean="0">
                <a:solidFill>
                  <a:srgbClr val="002060"/>
                </a:solidFill>
              </a:rPr>
              <a:t>numbers.</a:t>
            </a:r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b="1" dirty="0" smtClean="0">
                <a:solidFill>
                  <a:srgbClr val="002060"/>
                </a:solidFill>
              </a:rPr>
              <a:t>Economic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– “The total amount of additional expenditure generated within a defined area, as a direct consequence of staging the event.</a:t>
            </a:r>
            <a:r>
              <a:rPr lang="en-US" sz="2000" dirty="0" smtClean="0">
                <a:solidFill>
                  <a:srgbClr val="002060"/>
                </a:solidFill>
              </a:rPr>
              <a:t>”</a:t>
            </a:r>
          </a:p>
          <a:p>
            <a:pPr lvl="1"/>
            <a:r>
              <a:rPr lang="en-US" sz="1600" b="1" dirty="0">
                <a:solidFill>
                  <a:srgbClr val="002060"/>
                </a:solidFill>
              </a:rPr>
              <a:t>D</a:t>
            </a:r>
            <a:r>
              <a:rPr lang="en-US" sz="1600" b="1" dirty="0" smtClean="0">
                <a:solidFill>
                  <a:srgbClr val="002060"/>
                </a:solidFill>
              </a:rPr>
              <a:t>irect </a:t>
            </a:r>
            <a:r>
              <a:rPr lang="en-US" sz="1600" b="1" dirty="0">
                <a:solidFill>
                  <a:srgbClr val="002060"/>
                </a:solidFill>
              </a:rPr>
              <a:t>economic impact </a:t>
            </a:r>
            <a:r>
              <a:rPr lang="en-US" sz="1600" dirty="0">
                <a:solidFill>
                  <a:srgbClr val="002060"/>
                </a:solidFill>
              </a:rPr>
              <a:t>of an event is the spend that can be directly attributed to staging an </a:t>
            </a:r>
            <a:r>
              <a:rPr lang="en-US" sz="1600" dirty="0" smtClean="0">
                <a:solidFill>
                  <a:srgbClr val="002060"/>
                </a:solidFill>
              </a:rPr>
              <a:t>event</a:t>
            </a:r>
            <a:endParaRPr lang="en-US" sz="1600" dirty="0">
              <a:solidFill>
                <a:srgbClr val="002060"/>
              </a:solidFill>
            </a:endParaRPr>
          </a:p>
          <a:p>
            <a:pPr lvl="1"/>
            <a:r>
              <a:rPr lang="en-US" sz="1600" b="1" dirty="0" smtClean="0">
                <a:solidFill>
                  <a:srgbClr val="002060"/>
                </a:solidFill>
              </a:rPr>
              <a:t>Total </a:t>
            </a:r>
            <a:r>
              <a:rPr lang="en-US" sz="1600" b="1" dirty="0">
                <a:solidFill>
                  <a:srgbClr val="002060"/>
                </a:solidFill>
              </a:rPr>
              <a:t>economic impact </a:t>
            </a:r>
            <a:r>
              <a:rPr lang="en-US" sz="1600" dirty="0">
                <a:solidFill>
                  <a:srgbClr val="002060"/>
                </a:solidFill>
              </a:rPr>
              <a:t>also includes the subsequent ‘secondary impacts’ of this additional monetary </a:t>
            </a:r>
            <a:r>
              <a:rPr lang="en-US" sz="1600" dirty="0" smtClean="0">
                <a:solidFill>
                  <a:srgbClr val="002060"/>
                </a:solidFill>
              </a:rPr>
              <a:t>influx</a:t>
            </a: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" t="13271" r="3079" b="18691"/>
          <a:stretch/>
        </p:blipFill>
        <p:spPr>
          <a:xfrm>
            <a:off x="2854352" y="2987196"/>
            <a:ext cx="3760341" cy="183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0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0549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Impact of Wellness Events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17007" y="766689"/>
            <a:ext cx="8494356" cy="3903354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Environmental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– Both explicit and hidden effects of the event on the environment, for example land use and carbon emissions. </a:t>
            </a:r>
          </a:p>
          <a:p>
            <a:endParaRPr lang="en-US" sz="2000" b="1" dirty="0" smtClean="0">
              <a:solidFill>
                <a:srgbClr val="002060"/>
              </a:solidFill>
            </a:endParaRPr>
          </a:p>
          <a:p>
            <a:r>
              <a:rPr lang="en-US" sz="2000" b="1" dirty="0" smtClean="0">
                <a:solidFill>
                  <a:srgbClr val="002060"/>
                </a:solidFill>
              </a:rPr>
              <a:t>Social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– The social impacts of an event “have almost always been observed anecdotally but rarely captured through a structured approach to impact measurement.” They may include anything from creating an enjoyable or pleasurable experience to positively changing attendees’ long-term behavior. </a:t>
            </a:r>
          </a:p>
          <a:p>
            <a:endParaRPr lang="en-US" sz="2000" b="1" dirty="0" smtClean="0">
              <a:solidFill>
                <a:srgbClr val="002060"/>
              </a:solidFill>
            </a:endParaRPr>
          </a:p>
          <a:p>
            <a:r>
              <a:rPr lang="en-US" sz="2000" b="1" dirty="0" smtClean="0">
                <a:solidFill>
                  <a:srgbClr val="002060"/>
                </a:solidFill>
              </a:rPr>
              <a:t>Media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– Evaluating exposure of the event by estimating the number of people engaged with media coverage.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" t="23371" r="562" b="24694"/>
          <a:stretch/>
        </p:blipFill>
        <p:spPr>
          <a:xfrm>
            <a:off x="2424701" y="4157003"/>
            <a:ext cx="4294597" cy="98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6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Summary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17007" y="822961"/>
            <a:ext cx="8229600" cy="404954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Escape to Shape’s Escape to Elevate is an excellent example of a primary wellness event.</a:t>
            </a: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There are differences between an event and a wellness event and a festival and a wellness festival.</a:t>
            </a: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There are three categories of health and wellness events, festivals, and activities: primary, secondary, and corporate and industry wellness.</a:t>
            </a: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Primary wellness centers include Canyon Ranch and the Smith Center for Healing and Arts</a:t>
            </a:r>
          </a:p>
        </p:txBody>
      </p:sp>
    </p:spTree>
    <p:extLst>
      <p:ext uri="{BB962C8B-B14F-4D97-AF65-F5344CB8AC3E}">
        <p14:creationId xmlns:p14="http://schemas.microsoft.com/office/powerpoint/2010/main" val="270045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Summary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17007" y="935503"/>
            <a:ext cx="8487842" cy="3936998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Sample Primary Wellness Events and Festivals include: National Wellness Expo, Wanderlust, Envision, IRIS, Soul Circus, Balance, Mind Body Spirit, </a:t>
            </a:r>
            <a:r>
              <a:rPr lang="en-US" sz="2000" dirty="0" err="1" smtClean="0">
                <a:solidFill>
                  <a:srgbClr val="002060"/>
                </a:solidFill>
              </a:rPr>
              <a:t>MindBodySpirit</a:t>
            </a:r>
            <a:r>
              <a:rPr lang="en-US" sz="2000" dirty="0" smtClean="0">
                <a:solidFill>
                  <a:srgbClr val="002060"/>
                </a:solidFill>
              </a:rPr>
              <a:t> Wellness, Bali Spirit, Telluride Yoga, and Wellness by Design. </a:t>
            </a: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Food and beverage service is a good place to start to incorporate secondary wellness into events.</a:t>
            </a: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The workplace wellness market is valued at $48 billion.</a:t>
            </a: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There are five key areas of event impact: attendance, economic, environmental, social, and media.</a:t>
            </a:r>
          </a:p>
        </p:txBody>
      </p:sp>
    </p:spTree>
    <p:extLst>
      <p:ext uri="{BB962C8B-B14F-4D97-AF65-F5344CB8AC3E}">
        <p14:creationId xmlns:p14="http://schemas.microsoft.com/office/powerpoint/2010/main" val="245171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351" y="1063229"/>
            <a:ext cx="8785274" cy="353139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</a:rPr>
              <a:t>Introduce </a:t>
            </a:r>
            <a:r>
              <a:rPr lang="en-US" sz="2000" dirty="0">
                <a:solidFill>
                  <a:srgbClr val="002060"/>
                </a:solidFill>
              </a:rPr>
              <a:t>the case study of Escape to Elevate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</a:rPr>
              <a:t>Define </a:t>
            </a:r>
            <a:r>
              <a:rPr lang="en-US" sz="2000" dirty="0">
                <a:solidFill>
                  <a:srgbClr val="002060"/>
                </a:solidFill>
              </a:rPr>
              <a:t>event, festival, wellness </a:t>
            </a:r>
            <a:r>
              <a:rPr lang="en-US" sz="2000" dirty="0" smtClean="0">
                <a:solidFill>
                  <a:srgbClr val="002060"/>
                </a:solidFill>
              </a:rPr>
              <a:t>event, </a:t>
            </a:r>
            <a:r>
              <a:rPr lang="en-US" sz="2000" dirty="0">
                <a:solidFill>
                  <a:srgbClr val="002060"/>
                </a:solidFill>
              </a:rPr>
              <a:t>and wellness festival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</a:rPr>
              <a:t>Categorize </a:t>
            </a:r>
            <a:r>
              <a:rPr lang="en-US" sz="2000" dirty="0">
                <a:solidFill>
                  <a:srgbClr val="002060"/>
                </a:solidFill>
              </a:rPr>
              <a:t>wellness events and define primary wellness events, secondary wellness </a:t>
            </a:r>
            <a:r>
              <a:rPr lang="en-US" sz="2000" dirty="0" smtClean="0">
                <a:solidFill>
                  <a:srgbClr val="002060"/>
                </a:solidFill>
              </a:rPr>
              <a:t>events, </a:t>
            </a:r>
            <a:r>
              <a:rPr lang="en-US" sz="2000" dirty="0">
                <a:solidFill>
                  <a:srgbClr val="002060"/>
                </a:solidFill>
              </a:rPr>
              <a:t>and corporate and industry wellness events.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</a:rPr>
              <a:t>Provide </a:t>
            </a:r>
            <a:r>
              <a:rPr lang="en-US" sz="2000" dirty="0">
                <a:solidFill>
                  <a:srgbClr val="002060"/>
                </a:solidFill>
              </a:rPr>
              <a:t>real examples of primary, </a:t>
            </a:r>
            <a:r>
              <a:rPr lang="en-US" sz="2000" dirty="0" smtClean="0">
                <a:solidFill>
                  <a:srgbClr val="002060"/>
                </a:solidFill>
              </a:rPr>
              <a:t>secondary, </a:t>
            </a:r>
            <a:r>
              <a:rPr lang="en-US" sz="2000" dirty="0">
                <a:solidFill>
                  <a:srgbClr val="002060"/>
                </a:solidFill>
              </a:rPr>
              <a:t>and corporate wellness events and festivals.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</a:rPr>
              <a:t>Offer </a:t>
            </a:r>
            <a:r>
              <a:rPr lang="en-US" sz="2000" dirty="0">
                <a:solidFill>
                  <a:srgbClr val="002060"/>
                </a:solidFill>
              </a:rPr>
              <a:t>suggestions on how to incorporate wellness elements in regular events.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</a:rPr>
              <a:t>Discuss </a:t>
            </a:r>
            <a:r>
              <a:rPr lang="en-US" sz="2000" dirty="0">
                <a:solidFill>
                  <a:srgbClr val="002060"/>
                </a:solidFill>
              </a:rPr>
              <a:t>the various ways the impact of an event can be measured.</a:t>
            </a:r>
          </a:p>
        </p:txBody>
      </p:sp>
    </p:spTree>
    <p:extLst>
      <p:ext uri="{BB962C8B-B14F-4D97-AF65-F5344CB8AC3E}">
        <p14:creationId xmlns:p14="http://schemas.microsoft.com/office/powerpoint/2010/main" val="186083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" b="30870"/>
          <a:stretch/>
        </p:blipFill>
        <p:spPr>
          <a:xfrm>
            <a:off x="0" y="867761"/>
            <a:ext cx="9144000" cy="35398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239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Case Study: </a:t>
            </a:r>
            <a:r>
              <a:rPr lang="en-US" sz="2800" b="1" dirty="0" smtClean="0">
                <a:solidFill>
                  <a:srgbClr val="002060"/>
                </a:solidFill>
              </a:rPr>
              <a:t>Escape to Elevate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271" y="4664467"/>
            <a:ext cx="6914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Link to 2018 Escape </a:t>
            </a:r>
            <a:r>
              <a:rPr lang="en-US" sz="1600" dirty="0"/>
              <a:t>to Elevate: </a:t>
            </a:r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www.youtube.com/watch?v=QJRHUh-nxIk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6729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3" y="205979"/>
            <a:ext cx="8269287" cy="85725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Event Definitions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7007" y="890368"/>
            <a:ext cx="8593350" cy="371477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900" b="1" dirty="0" smtClean="0">
                <a:solidFill>
                  <a:srgbClr val="002060"/>
                </a:solidFill>
              </a:rPr>
              <a:t>Event:</a:t>
            </a:r>
            <a:r>
              <a:rPr lang="en-US" sz="1900" dirty="0" smtClean="0">
                <a:solidFill>
                  <a:srgbClr val="002060"/>
                </a:solidFill>
              </a:rPr>
              <a:t> “A </a:t>
            </a:r>
            <a:r>
              <a:rPr lang="en-US" sz="1900" dirty="0">
                <a:solidFill>
                  <a:srgbClr val="002060"/>
                </a:solidFill>
              </a:rPr>
              <a:t>public assembly for the purpose of celebration, education, marketing or reunion. Events can be classified on the basis of their size, type and context</a:t>
            </a:r>
            <a:r>
              <a:rPr lang="en-US" sz="1900" dirty="0" smtClean="0">
                <a:solidFill>
                  <a:srgbClr val="002060"/>
                </a:solidFill>
              </a:rPr>
              <a:t>.”</a:t>
            </a:r>
          </a:p>
          <a:p>
            <a:pPr marL="0" indent="0">
              <a:spcBef>
                <a:spcPts val="0"/>
              </a:spcBef>
              <a:buNone/>
            </a:pPr>
            <a:endParaRPr lang="en-US" sz="19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en-US" sz="1900" b="1" dirty="0" smtClean="0">
                <a:solidFill>
                  <a:srgbClr val="002060"/>
                </a:solidFill>
              </a:rPr>
              <a:t>Wellness Event: </a:t>
            </a:r>
            <a:r>
              <a:rPr lang="en-US" sz="1900" dirty="0" smtClean="0">
                <a:solidFill>
                  <a:srgbClr val="002060"/>
                </a:solidFill>
              </a:rPr>
              <a:t>A </a:t>
            </a:r>
            <a:r>
              <a:rPr lang="en-US" sz="1900" dirty="0">
                <a:solidFill>
                  <a:srgbClr val="002060"/>
                </a:solidFill>
              </a:rPr>
              <a:t>type of event that focuses on spiritual, social, physical, and/or emotional wellbeing. It may incorporate physical exercise, mindfulness education, holistic therapies, environmental awareness and engagement programs, and other activities to improve the overall wellbeing of its attendees. </a:t>
            </a:r>
          </a:p>
          <a:p>
            <a:pPr>
              <a:spcBef>
                <a:spcPts val="0"/>
              </a:spcBef>
            </a:pPr>
            <a:endParaRPr lang="en-US" sz="19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en-US" sz="1900" b="1" dirty="0" smtClean="0">
                <a:solidFill>
                  <a:srgbClr val="002060"/>
                </a:solidFill>
              </a:rPr>
              <a:t>Festival</a:t>
            </a:r>
            <a:r>
              <a:rPr lang="en-US" sz="1900" dirty="0" smtClean="0">
                <a:solidFill>
                  <a:srgbClr val="002060"/>
                </a:solidFill>
              </a:rPr>
              <a:t>: A </a:t>
            </a:r>
            <a:r>
              <a:rPr lang="en-US" sz="1900" dirty="0">
                <a:solidFill>
                  <a:srgbClr val="002060"/>
                </a:solidFill>
              </a:rPr>
              <a:t>time of celebration, with an organized series of social events. Festivals can celebrate many things, for example religious occasions or a harvest. </a:t>
            </a:r>
          </a:p>
          <a:p>
            <a:pPr>
              <a:spcBef>
                <a:spcPts val="0"/>
              </a:spcBef>
            </a:pPr>
            <a:endParaRPr lang="en-US" sz="1900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en-US" sz="1900" b="1" dirty="0">
                <a:solidFill>
                  <a:srgbClr val="002060"/>
                </a:solidFill>
              </a:rPr>
              <a:t>W</a:t>
            </a:r>
            <a:r>
              <a:rPr lang="en-US" sz="1900" b="1" dirty="0" smtClean="0">
                <a:solidFill>
                  <a:srgbClr val="002060"/>
                </a:solidFill>
              </a:rPr>
              <a:t>ellness Festival:</a:t>
            </a:r>
            <a:r>
              <a:rPr lang="en-US" sz="1900" dirty="0" smtClean="0">
                <a:solidFill>
                  <a:srgbClr val="002060"/>
                </a:solidFill>
              </a:rPr>
              <a:t> A </a:t>
            </a:r>
            <a:r>
              <a:rPr lang="en-US" sz="1900" dirty="0">
                <a:solidFill>
                  <a:srgbClr val="002060"/>
                </a:solidFill>
              </a:rPr>
              <a:t>festival that brings people together to celebrate overall wellbeing, and has a focus on one or more aspect of wellness.</a:t>
            </a:r>
          </a:p>
        </p:txBody>
      </p:sp>
    </p:spTree>
    <p:extLst>
      <p:ext uri="{BB962C8B-B14F-4D97-AF65-F5344CB8AC3E}">
        <p14:creationId xmlns:p14="http://schemas.microsoft.com/office/powerpoint/2010/main" val="416336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Categorizing Health and Wellness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06" y="1059179"/>
            <a:ext cx="8438605" cy="3736675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Primary </a:t>
            </a:r>
            <a:r>
              <a:rPr lang="en-US" sz="2000" b="1" dirty="0" smtClean="0">
                <a:solidFill>
                  <a:srgbClr val="002060"/>
                </a:solidFill>
              </a:rPr>
              <a:t>Wellness Events: </a:t>
            </a:r>
            <a:r>
              <a:rPr lang="en-US" sz="2000" dirty="0" smtClean="0">
                <a:solidFill>
                  <a:srgbClr val="002060"/>
                </a:solidFill>
              </a:rPr>
              <a:t>Events </a:t>
            </a:r>
            <a:r>
              <a:rPr lang="en-US" sz="2000" dirty="0">
                <a:solidFill>
                  <a:srgbClr val="002060"/>
                </a:solidFill>
              </a:rPr>
              <a:t>that cater to primary wellness </a:t>
            </a:r>
            <a:r>
              <a:rPr lang="en-US" sz="2000" dirty="0" smtClean="0">
                <a:solidFill>
                  <a:srgbClr val="002060"/>
                </a:solidFill>
              </a:rPr>
              <a:t>travelers</a:t>
            </a:r>
            <a:endParaRPr lang="en-US" sz="2000" dirty="0">
              <a:solidFill>
                <a:srgbClr val="002060"/>
              </a:solidFill>
            </a:endParaRPr>
          </a:p>
          <a:p>
            <a:endParaRPr lang="en-US" sz="2000" b="1" dirty="0" smtClean="0">
              <a:solidFill>
                <a:srgbClr val="002060"/>
              </a:solidFill>
            </a:endParaRPr>
          </a:p>
          <a:p>
            <a:r>
              <a:rPr lang="en-US" sz="2000" b="1" dirty="0" smtClean="0">
                <a:solidFill>
                  <a:srgbClr val="002060"/>
                </a:solidFill>
              </a:rPr>
              <a:t>Secondary </a:t>
            </a:r>
            <a:r>
              <a:rPr lang="en-US" sz="2000" b="1" dirty="0">
                <a:solidFill>
                  <a:srgbClr val="002060"/>
                </a:solidFill>
              </a:rPr>
              <a:t>W</a:t>
            </a:r>
            <a:r>
              <a:rPr lang="en-US" sz="2000" b="1" dirty="0" smtClean="0">
                <a:solidFill>
                  <a:srgbClr val="002060"/>
                </a:solidFill>
              </a:rPr>
              <a:t>ellness Events: </a:t>
            </a:r>
            <a:r>
              <a:rPr lang="en-US" sz="2000" dirty="0" smtClean="0">
                <a:solidFill>
                  <a:srgbClr val="002060"/>
                </a:solidFill>
              </a:rPr>
              <a:t>Target </a:t>
            </a:r>
            <a:r>
              <a:rPr lang="en-US" sz="2000" dirty="0">
                <a:solidFill>
                  <a:srgbClr val="002060"/>
                </a:solidFill>
              </a:rPr>
              <a:t>secondary wellness travelers with add-ons to their primary travel itinerary or incorporating healthy elements into a larger </a:t>
            </a:r>
            <a:r>
              <a:rPr lang="en-US" sz="2000" dirty="0" smtClean="0">
                <a:solidFill>
                  <a:srgbClr val="002060"/>
                </a:solidFill>
              </a:rPr>
              <a:t>event</a:t>
            </a:r>
          </a:p>
          <a:p>
            <a:endParaRPr lang="en-US" sz="2000" b="1" dirty="0" smtClean="0">
              <a:solidFill>
                <a:srgbClr val="002060"/>
              </a:solidFill>
            </a:endParaRPr>
          </a:p>
          <a:p>
            <a:r>
              <a:rPr lang="en-US" sz="2000" b="1" dirty="0" smtClean="0">
                <a:solidFill>
                  <a:srgbClr val="002060"/>
                </a:solidFill>
              </a:rPr>
              <a:t>Corporate </a:t>
            </a:r>
            <a:r>
              <a:rPr lang="en-US" sz="2000" b="1" dirty="0">
                <a:solidFill>
                  <a:srgbClr val="002060"/>
                </a:solidFill>
              </a:rPr>
              <a:t>and </a:t>
            </a:r>
            <a:r>
              <a:rPr lang="en-US" sz="2000" b="1" dirty="0" smtClean="0">
                <a:solidFill>
                  <a:srgbClr val="002060"/>
                </a:solidFill>
              </a:rPr>
              <a:t>Industry Wellness Events: </a:t>
            </a:r>
            <a:r>
              <a:rPr lang="en-US" sz="2000" dirty="0" smtClean="0">
                <a:solidFill>
                  <a:srgbClr val="002060"/>
                </a:solidFill>
              </a:rPr>
              <a:t>Encompass </a:t>
            </a:r>
            <a:r>
              <a:rPr lang="en-US" sz="2000" dirty="0">
                <a:solidFill>
                  <a:srgbClr val="002060"/>
                </a:solidFill>
              </a:rPr>
              <a:t>activities sponsored by a corporation or industry association, such as a workplace wellness event hosted by a company for its employees, or a wellness tradeshow organized by a wellness industry association. </a:t>
            </a:r>
            <a:endParaRPr lang="en-US" sz="2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63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083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Examples of Primary Wellness Events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0448" y="1059180"/>
            <a:ext cx="7486158" cy="1524888"/>
          </a:xfrm>
        </p:spPr>
        <p:txBody>
          <a:bodyPr numCol="2">
            <a:normAutofit fontScale="62500" lnSpcReduction="20000"/>
          </a:bodyPr>
          <a:lstStyle/>
          <a:p>
            <a:r>
              <a:rPr lang="en-US" sz="2600" dirty="0" smtClean="0">
                <a:solidFill>
                  <a:srgbClr val="002060"/>
                </a:solidFill>
              </a:rPr>
              <a:t>National Wellness Expo</a:t>
            </a:r>
          </a:p>
          <a:p>
            <a:r>
              <a:rPr lang="en-US" sz="2600" dirty="0" smtClean="0">
                <a:solidFill>
                  <a:srgbClr val="002060"/>
                </a:solidFill>
              </a:rPr>
              <a:t>Wanderlust</a:t>
            </a:r>
          </a:p>
          <a:p>
            <a:r>
              <a:rPr lang="en-US" sz="2600" dirty="0" smtClean="0">
                <a:solidFill>
                  <a:srgbClr val="002060"/>
                </a:solidFill>
              </a:rPr>
              <a:t>Envision Festival</a:t>
            </a:r>
          </a:p>
          <a:p>
            <a:r>
              <a:rPr lang="en-US" sz="2600" dirty="0" smtClean="0">
                <a:solidFill>
                  <a:srgbClr val="002060"/>
                </a:solidFill>
              </a:rPr>
              <a:t>IRIS</a:t>
            </a:r>
          </a:p>
          <a:p>
            <a:r>
              <a:rPr lang="en-US" sz="2600" dirty="0" smtClean="0">
                <a:solidFill>
                  <a:srgbClr val="002060"/>
                </a:solidFill>
              </a:rPr>
              <a:t>Soul Circus</a:t>
            </a:r>
          </a:p>
          <a:p>
            <a:r>
              <a:rPr lang="en-US" sz="2600" dirty="0" smtClean="0">
                <a:solidFill>
                  <a:srgbClr val="002060"/>
                </a:solidFill>
              </a:rPr>
              <a:t>Balance Festival</a:t>
            </a:r>
          </a:p>
          <a:p>
            <a:r>
              <a:rPr lang="en-US" sz="2600" dirty="0" err="1" smtClean="0">
                <a:solidFill>
                  <a:srgbClr val="002060"/>
                </a:solidFill>
              </a:rPr>
              <a:t>MindBodySpirit</a:t>
            </a:r>
            <a:r>
              <a:rPr lang="en-US" sz="2600" dirty="0" smtClean="0">
                <a:solidFill>
                  <a:srgbClr val="002060"/>
                </a:solidFill>
              </a:rPr>
              <a:t> Wellness Festival</a:t>
            </a:r>
          </a:p>
          <a:p>
            <a:r>
              <a:rPr lang="en-US" sz="2600" dirty="0" smtClean="0">
                <a:solidFill>
                  <a:srgbClr val="002060"/>
                </a:solidFill>
              </a:rPr>
              <a:t>Mind Body Spirit Festival</a:t>
            </a:r>
          </a:p>
          <a:p>
            <a:r>
              <a:rPr lang="en-US" sz="2600" dirty="0" smtClean="0">
                <a:solidFill>
                  <a:srgbClr val="002060"/>
                </a:solidFill>
              </a:rPr>
              <a:t>Bali Spirit Festival</a:t>
            </a:r>
          </a:p>
          <a:p>
            <a:r>
              <a:rPr lang="en-US" sz="2600" dirty="0" smtClean="0">
                <a:solidFill>
                  <a:srgbClr val="002060"/>
                </a:solidFill>
              </a:rPr>
              <a:t>Telluride Yoga Festival</a:t>
            </a:r>
          </a:p>
          <a:p>
            <a:r>
              <a:rPr lang="en-US" sz="2600" dirty="0" smtClean="0">
                <a:solidFill>
                  <a:srgbClr val="002060"/>
                </a:solidFill>
              </a:rPr>
              <a:t>Wellness by Design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310" y="2616915"/>
            <a:ext cx="6519379" cy="215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69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Examples of Secondary Wellness Concerns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07" y="1059179"/>
            <a:ext cx="8229600" cy="3813321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Travel time and its impact on their body and the environment</a:t>
            </a: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Opportunities to embrace their wellness goals and learn something new</a:t>
            </a: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Having the chance to give back to the host community</a:t>
            </a: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Healthy and diverse locally sourced food and beverage options</a:t>
            </a: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Seating availability and space configuration</a:t>
            </a:r>
          </a:p>
          <a:p>
            <a:endParaRPr lang="en-US" sz="2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11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Corporate &amp; Industry Wellness Events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06" y="967737"/>
            <a:ext cx="8445639" cy="3813321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Workplace wellness market is valued </a:t>
            </a:r>
            <a:r>
              <a:rPr lang="en-US" sz="2000" dirty="0">
                <a:solidFill>
                  <a:srgbClr val="002060"/>
                </a:solidFill>
              </a:rPr>
              <a:t>at USD $48 </a:t>
            </a:r>
            <a:r>
              <a:rPr lang="en-US" sz="2000" dirty="0" smtClean="0">
                <a:solidFill>
                  <a:srgbClr val="002060"/>
                </a:solidFill>
              </a:rPr>
              <a:t>billion</a:t>
            </a:r>
          </a:p>
          <a:p>
            <a:endParaRPr lang="en-US" sz="2000" b="1" dirty="0" smtClean="0">
              <a:solidFill>
                <a:srgbClr val="002060"/>
              </a:solidFill>
            </a:endParaRPr>
          </a:p>
          <a:p>
            <a:r>
              <a:rPr lang="en-US" sz="2000" b="1" dirty="0" smtClean="0">
                <a:solidFill>
                  <a:srgbClr val="002060"/>
                </a:solidFill>
              </a:rPr>
              <a:t>Workplace Wellness </a:t>
            </a:r>
            <a:r>
              <a:rPr lang="en-US" sz="2000" dirty="0">
                <a:solidFill>
                  <a:srgbClr val="002060"/>
                </a:solidFill>
              </a:rPr>
              <a:t>“includes expenditures on programs, services, activities and equipment by employers aimed at improving their employees’ health and wellness.</a:t>
            </a:r>
            <a:r>
              <a:rPr lang="en-US" sz="2000" dirty="0" smtClean="0">
                <a:solidFill>
                  <a:srgbClr val="002060"/>
                </a:solidFill>
              </a:rPr>
              <a:t>”</a:t>
            </a: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Raising </a:t>
            </a:r>
            <a:r>
              <a:rPr lang="en-US" sz="2000" dirty="0">
                <a:solidFill>
                  <a:srgbClr val="002060"/>
                </a:solidFill>
              </a:rPr>
              <a:t>awareness, educating employees, and offering incentives to adopt a healthier lifestyle by reducing risk factors and </a:t>
            </a:r>
            <a:r>
              <a:rPr lang="en-US" sz="2000" dirty="0" smtClean="0">
                <a:solidFill>
                  <a:srgbClr val="002060"/>
                </a:solidFill>
              </a:rPr>
              <a:t>behaviors</a:t>
            </a: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Can </a:t>
            </a:r>
            <a:r>
              <a:rPr lang="en-US" sz="2000" dirty="0">
                <a:solidFill>
                  <a:srgbClr val="002060"/>
                </a:solidFill>
              </a:rPr>
              <a:t>address physical and mental wellness through screenings, webinars and seminars, other informational presentations, team-building exercises, </a:t>
            </a:r>
            <a:r>
              <a:rPr lang="en-US" sz="2000" dirty="0" smtClean="0">
                <a:solidFill>
                  <a:srgbClr val="002060"/>
                </a:solidFill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60119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Incorporating Wellness Elements into Regular </a:t>
            </a:r>
            <a:r>
              <a:rPr lang="en-US" sz="2800" b="1" dirty="0" smtClean="0">
                <a:solidFill>
                  <a:srgbClr val="002060"/>
                </a:solidFill>
              </a:rPr>
              <a:t>Events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17007" y="1059179"/>
            <a:ext cx="8229600" cy="3813321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Each piece of the itinerary must be carefully considered to see how it could be improved to better promote a healthy mind, body, and </a:t>
            </a:r>
            <a:r>
              <a:rPr lang="en-US" sz="2000" dirty="0" smtClean="0">
                <a:solidFill>
                  <a:srgbClr val="002060"/>
                </a:solidFill>
              </a:rPr>
              <a:t>spirit</a:t>
            </a: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Wellness events </a:t>
            </a:r>
            <a:r>
              <a:rPr lang="en-US" sz="2000" dirty="0">
                <a:solidFill>
                  <a:srgbClr val="002060"/>
                </a:solidFill>
              </a:rPr>
              <a:t>can be scheduled as breaks throughout a day of meetings or speakers, or can be offered before or after the day’s </a:t>
            </a:r>
            <a:r>
              <a:rPr lang="en-US" sz="2000" dirty="0" smtClean="0">
                <a:solidFill>
                  <a:srgbClr val="002060"/>
                </a:solidFill>
              </a:rPr>
              <a:t>itinerary</a:t>
            </a: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Event </a:t>
            </a:r>
            <a:r>
              <a:rPr lang="en-US" sz="2000" dirty="0">
                <a:solidFill>
                  <a:srgbClr val="002060"/>
                </a:solidFill>
              </a:rPr>
              <a:t>organizers can send daily tweets, texts, or emails to attendees with a healthy tip of the </a:t>
            </a:r>
            <a:r>
              <a:rPr lang="en-US" sz="2000" dirty="0" smtClean="0">
                <a:solidFill>
                  <a:srgbClr val="002060"/>
                </a:solidFill>
              </a:rPr>
              <a:t>day</a:t>
            </a:r>
          </a:p>
          <a:p>
            <a:endParaRPr lang="en-US" sz="22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1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4742</TotalTime>
  <Words>970</Words>
  <Application>Microsoft Office PowerPoint</Application>
  <PresentationFormat>On-screen Show (16:9)</PresentationFormat>
  <Paragraphs>95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Office Theme</vt:lpstr>
      <vt:lpstr>1_Office Theme</vt:lpstr>
      <vt:lpstr>Chapter 8 Wellness events, festivals and activities in foodservice, hospitality and tourism</vt:lpstr>
      <vt:lpstr>Learning Outcomes</vt:lpstr>
      <vt:lpstr>Case Study: Escape to Elevate</vt:lpstr>
      <vt:lpstr>Event Definitions</vt:lpstr>
      <vt:lpstr>Categorizing Health and Wellness Events</vt:lpstr>
      <vt:lpstr>Examples of Primary Wellness Events</vt:lpstr>
      <vt:lpstr>Examples of Secondary Wellness Concerns</vt:lpstr>
      <vt:lpstr>Corporate &amp; Industry Wellness Events</vt:lpstr>
      <vt:lpstr>Incorporating Wellness Elements into Regular Events</vt:lpstr>
      <vt:lpstr>Incorporating Wellness Elements into Regular Events</vt:lpstr>
      <vt:lpstr>Impact of Wellness Events</vt:lpstr>
      <vt:lpstr>Impact of Wellness Events</vt:lpstr>
      <vt:lpstr>Summary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</dc:creator>
  <cp:lastModifiedBy>Bendegul</cp:lastModifiedBy>
  <cp:revision>135</cp:revision>
  <cp:lastPrinted>2020-01-18T13:16:55Z</cp:lastPrinted>
  <dcterms:created xsi:type="dcterms:W3CDTF">2020-01-04T17:26:58Z</dcterms:created>
  <dcterms:modified xsi:type="dcterms:W3CDTF">2022-06-18T23:27:25Z</dcterms:modified>
</cp:coreProperties>
</file>